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160000" cy="5715000"/>
  <p:notesSz cx="6858000" cy="9144000"/>
  <p:embeddedFontLst>
    <p:embeddedFont>
      <p:font typeface="Tahoma" panose="020B0604030504040204" pitchFamily="34" charset="0"/>
      <p:regular r:id="rId15"/>
      <p:bold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76">
          <p15:clr>
            <a:srgbClr val="A4A3A4"/>
          </p15:clr>
        </p15:guide>
        <p15:guide id="2" pos="6224">
          <p15:clr>
            <a:srgbClr val="A4A3A4"/>
          </p15:clr>
        </p15:guide>
        <p15:guide id="3" pos="177">
          <p15:clr>
            <a:srgbClr val="A4A3A4"/>
          </p15:clr>
        </p15:guide>
        <p15:guide id="4" orient="horz" pos="3123">
          <p15:clr>
            <a:srgbClr val="A4A3A4"/>
          </p15:clr>
        </p15:guide>
        <p15:guide id="5" pos="3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5E5"/>
    <a:srgbClr val="00AAAD"/>
    <a:srgbClr val="004071"/>
    <a:srgbClr val="FFEBF7"/>
    <a:srgbClr val="2E001C"/>
    <a:srgbClr val="400023"/>
    <a:srgbClr val="2E307C"/>
    <a:srgbClr val="BED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355" autoAdjust="0"/>
  </p:normalViewPr>
  <p:slideViewPr>
    <p:cSldViewPr snapToObjects="1">
      <p:cViewPr varScale="1">
        <p:scale>
          <a:sx n="133" d="100"/>
          <a:sy n="133" d="100"/>
        </p:scale>
        <p:origin x="600" y="114"/>
      </p:cViewPr>
      <p:guideLst>
        <p:guide pos="176"/>
        <p:guide pos="6224"/>
        <p:guide pos="177"/>
        <p:guide orient="horz" pos="3123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4" d="100"/>
          <a:sy n="84" d="100"/>
        </p:scale>
        <p:origin x="382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5C3FD77-7462-4445-9F66-FE70ED102AD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раз слайда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C588F17-6C82-4A79-85E6-8FEB478601B7}" type="slidenum">
              <a:rPr lang="ru-RU" altLang="ru-RU">
                <a:latin typeface="Calibri" panose="020F0502020204030204" pitchFamily="34" charset="0"/>
              </a:rPr>
              <a:pPr eaLnBrk="1" hangingPunct="1"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E0ED047-BF29-4CEB-AAD7-51FB552BF1D6}" type="slidenum">
              <a:rPr lang="ru-RU" altLang="ru-RU">
                <a:latin typeface="Calibri" panose="020F0502020204030204" pitchFamily="34" charset="0"/>
              </a:rPr>
              <a:pPr eaLnBrk="1" hangingPunct="1"/>
              <a:t>10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9525"/>
            <a:ext cx="29400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>
            <a:off x="2487613" y="334963"/>
            <a:ext cx="67691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ru-RU" altLang="ru-RU" sz="1400">
                <a:solidFill>
                  <a:schemeClr val="bg1"/>
                </a:solidFill>
              </a:rPr>
              <a:t>Седьмая Всероссийская научно-практическая конференция </a:t>
            </a:r>
          </a:p>
          <a:p>
            <a:pPr eaLnBrk="1" hangingPunct="1"/>
            <a:r>
              <a:rPr lang="ru-RU" altLang="ru-RU" b="1">
                <a:solidFill>
                  <a:schemeClr val="accent1"/>
                </a:solidFill>
              </a:rPr>
              <a:t>Инновационные рентгенэндоваскулярные технологии </a:t>
            </a:r>
            <a:br>
              <a:rPr lang="ru-RU" altLang="ru-RU" b="1">
                <a:solidFill>
                  <a:schemeClr val="accent1"/>
                </a:solidFill>
              </a:rPr>
            </a:br>
            <a:r>
              <a:rPr lang="ru-RU" altLang="ru-RU" b="1">
                <a:solidFill>
                  <a:schemeClr val="accent1"/>
                </a:solidFill>
              </a:rPr>
              <a:t>в лечении хронических и острых нарушений мозгового кровообращения</a:t>
            </a:r>
          </a:p>
        </p:txBody>
      </p:sp>
      <p:sp>
        <p:nvSpPr>
          <p:cNvPr id="7" name="Скругленный прямоугольник 9"/>
          <p:cNvSpPr/>
          <p:nvPr userDrawn="1"/>
        </p:nvSpPr>
        <p:spPr>
          <a:xfrm>
            <a:off x="184150" y="1931988"/>
            <a:ext cx="9791700" cy="3175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</a:rPr>
              <a:t>28 февраля – 1 марта, Санкт-Петербург</a:t>
            </a:r>
          </a:p>
        </p:txBody>
      </p:sp>
      <p:pic>
        <p:nvPicPr>
          <p:cNvPr id="8" name="Рисунок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5183188"/>
            <a:ext cx="412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3456" y="3861673"/>
            <a:ext cx="9793088" cy="1156067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lang="en-US" sz="2800" b="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3456" y="2349505"/>
            <a:ext cx="9793088" cy="1368152"/>
          </a:xfrm>
          <a:noFill/>
        </p:spPr>
        <p:txBody>
          <a:bodyPr/>
          <a:lstStyle>
            <a:lvl1pPr>
              <a:defRPr sz="3800" b="1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10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95" y="907522"/>
            <a:ext cx="9602611" cy="4398251"/>
          </a:xfrm>
          <a:prstGeom prst="rect">
            <a:avLst/>
          </a:prstGeom>
        </p:spPr>
        <p:txBody>
          <a:bodyPr/>
          <a:lstStyle>
            <a:lvl1pPr marL="253986" indent="-253986">
              <a:buFont typeface="Arial" panose="020B0604020202020204" pitchFamily="34" charset="0"/>
              <a:buChar char="•"/>
              <a:defRPr lang="ru-RU" dirty="0"/>
            </a:lvl1pPr>
            <a:lvl2pPr marL="761961" indent="-253986">
              <a:buFont typeface="Arial" panose="020B0604020202020204" pitchFamily="34" charset="0"/>
              <a:buChar char="•"/>
              <a:defRPr lang="ru-RU" dirty="0"/>
            </a:lvl2pPr>
            <a:lvl3pPr marL="1269936" indent="-253986">
              <a:buFont typeface="Arial" panose="020B0604020202020204" pitchFamily="34" charset="0"/>
              <a:buChar char="•"/>
              <a:defRPr lang="ru-RU" dirty="0"/>
            </a:lvl3pPr>
            <a:lvl4pPr marL="1777911" indent="-253986">
              <a:buFont typeface="Arial" panose="020B0604020202020204" pitchFamily="34" charset="0"/>
              <a:buChar char="•"/>
              <a:defRPr lang="ru-RU" dirty="0"/>
            </a:lvl4pPr>
            <a:lvl5pPr marL="2285885" indent="-253986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9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698" y="907521"/>
            <a:ext cx="4737806" cy="4326243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3" y="907520"/>
            <a:ext cx="4737806" cy="4326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698" y="936628"/>
            <a:ext cx="4719286" cy="489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78" b="1" cap="all" baseline="0">
                <a:solidFill>
                  <a:schemeClr val="accent1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698" y="1561356"/>
            <a:ext cx="4719286" cy="3744416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4" y="936628"/>
            <a:ext cx="4737806" cy="489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78" b="1" cap="all" baseline="0">
                <a:solidFill>
                  <a:schemeClr val="accent1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4" y="1561356"/>
            <a:ext cx="4737806" cy="3744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90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25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11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sz="3889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936627"/>
            <a:ext cx="5561982" cy="4369145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4" y="936626"/>
            <a:ext cx="3930449" cy="4369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929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95" y="3868964"/>
            <a:ext cx="9602611" cy="348495"/>
          </a:xfrm>
          <a:prstGeom prst="rect">
            <a:avLst/>
          </a:prstGeom>
        </p:spPr>
        <p:txBody>
          <a:bodyPr anchor="b"/>
          <a:lstStyle>
            <a:lvl1pPr>
              <a:defRPr sz="222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8695" y="156104"/>
            <a:ext cx="9602611" cy="3712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56"/>
            </a:lvl1pPr>
            <a:lvl2pPr marL="507975" indent="0">
              <a:buNone/>
              <a:defRPr sz="3111"/>
            </a:lvl2pPr>
            <a:lvl3pPr marL="1015950" indent="0">
              <a:buNone/>
              <a:defRPr sz="2667"/>
            </a:lvl3pPr>
            <a:lvl4pPr marL="1523924" indent="0">
              <a:buNone/>
              <a:defRPr sz="2222"/>
            </a:lvl4pPr>
            <a:lvl5pPr marL="2031899" indent="0">
              <a:buNone/>
              <a:defRPr sz="2222"/>
            </a:lvl5pPr>
            <a:lvl6pPr marL="2539873" indent="0">
              <a:buNone/>
              <a:defRPr sz="2222"/>
            </a:lvl6pPr>
            <a:lvl7pPr marL="3047848" indent="0">
              <a:buNone/>
              <a:defRPr sz="2222"/>
            </a:lvl7pPr>
            <a:lvl8pPr marL="3555822" indent="0">
              <a:buNone/>
              <a:defRPr sz="2222"/>
            </a:lvl8pPr>
            <a:lvl9pPr marL="4063797" indent="0">
              <a:buNone/>
              <a:defRPr sz="2222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5" y="4369668"/>
            <a:ext cx="9602611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10687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93675"/>
            <a:ext cx="10160000" cy="539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908050"/>
            <a:ext cx="9601200" cy="4470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pic>
        <p:nvPicPr>
          <p:cNvPr id="1028" name="Рисунок 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5413375"/>
            <a:ext cx="284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xStyles>
    <p:titleStyle>
      <a:lvl1pPr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accent1"/>
          </a:solidFill>
          <a:latin typeface="Tahoma" panose="020B0604030504040204" pitchFamily="34" charset="0"/>
        </a:defRPr>
      </a:lvl2pPr>
      <a:lvl3pPr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accent1"/>
          </a:solidFill>
          <a:latin typeface="Tahoma" panose="020B0604030504040204" pitchFamily="34" charset="0"/>
        </a:defRPr>
      </a:lvl3pPr>
      <a:lvl4pPr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accent1"/>
          </a:solidFill>
          <a:latin typeface="Tahoma" panose="020B0604030504040204" pitchFamily="34" charset="0"/>
        </a:defRPr>
      </a:lvl4pPr>
      <a:lvl5pPr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accent1"/>
          </a:solidFill>
          <a:latin typeface="Tahoma" panose="020B0604030504040204" pitchFamily="34" charset="0"/>
        </a:defRPr>
      </a:lvl5pPr>
      <a:lvl6pPr marL="4572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accent1"/>
          </a:solidFill>
          <a:latin typeface="Tahoma" panose="020B0604030504040204" pitchFamily="34" charset="0"/>
        </a:defRPr>
      </a:lvl6pPr>
      <a:lvl7pPr marL="9144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accent1"/>
          </a:solidFill>
          <a:latin typeface="Tahoma" panose="020B0604030504040204" pitchFamily="34" charset="0"/>
        </a:defRPr>
      </a:lvl7pPr>
      <a:lvl8pPr marL="13716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accent1"/>
          </a:solidFill>
          <a:latin typeface="Tahoma" panose="020B0604030504040204" pitchFamily="34" charset="0"/>
        </a:defRPr>
      </a:lvl8pPr>
      <a:lvl9pPr marL="18288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accent1"/>
          </a:solidFill>
          <a:latin typeface="Tahoma" panose="020B0604030504040204" pitchFamily="34" charset="0"/>
        </a:defRPr>
      </a:lvl9pPr>
    </p:titleStyle>
    <p:bodyStyle>
      <a:lvl1pPr marL="315913" indent="-315913" algn="l" defTabSz="1014413" rtl="0" fontAlgn="base">
        <a:lnSpc>
          <a:spcPct val="90000"/>
        </a:lnSpc>
        <a:spcBef>
          <a:spcPts val="1113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823913" indent="-315913" algn="l" defTabSz="1014413" rtl="0" fontAlgn="base">
        <a:lnSpc>
          <a:spcPct val="90000"/>
        </a:lnSpc>
        <a:spcBef>
          <a:spcPts val="55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2pPr>
      <a:lvl3pPr marL="1331913" indent="-315913" algn="l" defTabSz="1014413" rtl="0" fontAlgn="base">
        <a:lnSpc>
          <a:spcPct val="90000"/>
        </a:lnSpc>
        <a:spcBef>
          <a:spcPts val="55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712913" indent="-188913" algn="l" defTabSz="1014413" rtl="0" fontAlgn="base">
        <a:lnSpc>
          <a:spcPct val="90000"/>
        </a:lnSpc>
        <a:spcBef>
          <a:spcPts val="55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4pPr>
      <a:lvl5pPr marL="2220913" indent="-188913" algn="l" defTabSz="1014413" rtl="0" fontAlgn="base">
        <a:lnSpc>
          <a:spcPct val="90000"/>
        </a:lnSpc>
        <a:spcBef>
          <a:spcPts val="55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279386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835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81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783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75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5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24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899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873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848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822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797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6"/>
          <p:cNvSpPr>
            <a:spLocks noGrp="1" noChangeArrowheads="1"/>
          </p:cNvSpPr>
          <p:nvPr>
            <p:ph type="subTitle" idx="1"/>
          </p:nvPr>
        </p:nvSpPr>
        <p:spPr>
          <a:xfrm>
            <a:off x="184150" y="3862388"/>
            <a:ext cx="9791700" cy="1155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altLang="ru-RU" smtClean="0"/>
              <a:t>SUBTITLE</a:t>
            </a:r>
            <a:r>
              <a:rPr lang="ru-RU" altLang="ru-RU" smtClean="0"/>
              <a:t> </a:t>
            </a:r>
            <a:r>
              <a:rPr altLang="ru-RU" smtClean="0"/>
              <a:t>Tahoma</a:t>
            </a:r>
            <a:r>
              <a:rPr lang="ru-RU" altLang="ru-RU" smtClean="0"/>
              <a:t> </a:t>
            </a:r>
            <a:r>
              <a:rPr altLang="ru-RU" smtClean="0"/>
              <a:t>2</a:t>
            </a:r>
            <a:r>
              <a:rPr lang="ru-RU" altLang="ru-RU" smtClean="0"/>
              <a:t>8</a:t>
            </a:r>
            <a:r>
              <a:rPr altLang="ru-RU" smtClean="0"/>
              <a:t> pt</a:t>
            </a:r>
            <a:endParaRPr lang="ru-RU" altLang="ru-RU" smtClean="0"/>
          </a:p>
        </p:txBody>
      </p:sp>
      <p:sp>
        <p:nvSpPr>
          <p:cNvPr id="5123" name="Заголовок 7"/>
          <p:cNvSpPr>
            <a:spLocks noGrp="1" noChangeArrowheads="1"/>
          </p:cNvSpPr>
          <p:nvPr>
            <p:ph type="title"/>
          </p:nvPr>
        </p:nvSpPr>
        <p:spPr>
          <a:xfrm>
            <a:off x="184150" y="2349500"/>
            <a:ext cx="9791700" cy="1368425"/>
          </a:xfrm>
        </p:spPr>
        <p:txBody>
          <a:bodyPr/>
          <a:lstStyle/>
          <a:p>
            <a:r>
              <a:rPr lang="en-US" altLang="ru-RU" smtClean="0"/>
              <a:t>TOPIC</a:t>
            </a:r>
            <a:r>
              <a:rPr lang="ru-RU" altLang="ru-RU" smtClean="0"/>
              <a:t> </a:t>
            </a:r>
            <a:r>
              <a:rPr lang="en-US" altLang="ru-RU" smtClean="0"/>
              <a:t>Tahoma</a:t>
            </a:r>
            <a:br>
              <a:rPr lang="en-US" altLang="ru-RU" smtClean="0"/>
            </a:br>
            <a:r>
              <a:rPr lang="en-US" altLang="ru-RU" smtClean="0"/>
              <a:t>3</a:t>
            </a:r>
            <a:r>
              <a:rPr lang="ru-RU" altLang="ru-RU" smtClean="0"/>
              <a:t>8</a:t>
            </a:r>
            <a:r>
              <a:rPr lang="en-US" altLang="ru-RU" smtClean="0"/>
              <a:t> PT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hidden">
          <a:xfrm>
            <a:off x="233363" y="4763"/>
            <a:ext cx="9617075" cy="55832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altLang="ru-RU" sz="2222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93675"/>
            <a:ext cx="10160000" cy="539750"/>
          </a:xfrm>
        </p:spPr>
        <p:txBody>
          <a:bodyPr>
            <a:normAutofit fontScale="90000"/>
          </a:bodyPr>
          <a:lstStyle/>
          <a:p>
            <a:pPr defTabSz="1015950" fontAlgn="auto">
              <a:spcAft>
                <a:spcPts val="0"/>
              </a:spcAft>
              <a:defRPr/>
            </a:pPr>
            <a:r>
              <a:rPr altLang="ru-RU" sz="3889"/>
              <a:t>SAMPLE LINE CHART</a:t>
            </a:r>
            <a:endParaRPr altLang="ru-RU" sz="3889"/>
          </a:p>
        </p:txBody>
      </p:sp>
      <p:sp>
        <p:nvSpPr>
          <p:cNvPr id="16388" name="Объект 8"/>
          <p:cNvSpPr>
            <a:spLocks noGrp="1" noChangeArrowheads="1"/>
          </p:cNvSpPr>
          <p:nvPr>
            <p:ph idx="1"/>
          </p:nvPr>
        </p:nvSpPr>
        <p:spPr>
          <a:xfrm>
            <a:off x="279400" y="908050"/>
            <a:ext cx="9601200" cy="439737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ru-RU" smtClean="0"/>
              <a:t>Subtitle text 20 pt.</a:t>
            </a:r>
            <a:endParaRPr altLang="ru-RU" smtClean="0"/>
          </a:p>
        </p:txBody>
      </p:sp>
      <p:graphicFrame>
        <p:nvGraphicFramePr>
          <p:cNvPr id="16389" name="Диаграмма 6"/>
          <p:cNvGraphicFramePr>
            <a:graphicFrameLocks/>
          </p:cNvGraphicFramePr>
          <p:nvPr/>
        </p:nvGraphicFramePr>
        <p:xfrm>
          <a:off x="1552575" y="1319213"/>
          <a:ext cx="8502650" cy="421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Chart" r:id="rId4" imgW="8510754" imgH="4218798" progId="Excel.Chart.8">
                  <p:embed/>
                </p:oleObj>
              </mc:Choice>
              <mc:Fallback>
                <p:oleObj name="Chart" r:id="rId4" imgW="8510754" imgH="4218798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5" y="1319213"/>
                        <a:ext cx="8502650" cy="421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93675"/>
            <a:ext cx="10160000" cy="539750"/>
          </a:xfrm>
        </p:spPr>
        <p:txBody>
          <a:bodyPr>
            <a:normAutofit fontScale="90000"/>
          </a:bodyPr>
          <a:lstStyle/>
          <a:p>
            <a:pPr defTabSz="1015950" fontAlgn="auto">
              <a:spcAft>
                <a:spcPts val="0"/>
              </a:spcAft>
              <a:defRPr/>
            </a:pPr>
            <a:r>
              <a:rPr altLang="ru-RU" sz="3889"/>
              <a:t>PHOTOS &amp; BULLETED TEXT</a:t>
            </a:r>
            <a:endParaRPr altLang="ru-RU" sz="3889"/>
          </a:p>
        </p:txBody>
      </p:sp>
      <p:pic>
        <p:nvPicPr>
          <p:cNvPr id="18435" name="Picture 60" descr="Pict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946150"/>
            <a:ext cx="4425950" cy="209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5" descr="DES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936625"/>
            <a:ext cx="2032000" cy="21796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Прямоугольник 8"/>
          <p:cNvSpPr>
            <a:spLocks noChangeArrowheads="1"/>
          </p:cNvSpPr>
          <p:nvPr/>
        </p:nvSpPr>
        <p:spPr bwMode="auto">
          <a:xfrm>
            <a:off x="1984375" y="3498850"/>
            <a:ext cx="2720975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altLang="ru-RU" sz="2000">
                <a:solidFill>
                  <a:schemeClr val="bg1"/>
                </a:solidFill>
              </a:rPr>
              <a:t> </a:t>
            </a:r>
            <a:r>
              <a:rPr lang="en-US" altLang="ru-RU" sz="2000">
                <a:solidFill>
                  <a:schemeClr val="bg1"/>
                </a:solidFill>
              </a:rPr>
              <a:t>Text here</a:t>
            </a:r>
          </a:p>
          <a:p>
            <a:pPr eaLnBrk="1" hangingPunct="1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altLang="ru-RU" sz="2000">
                <a:solidFill>
                  <a:schemeClr val="bg1"/>
                </a:solidFill>
              </a:rPr>
              <a:t> </a:t>
            </a:r>
            <a:r>
              <a:rPr lang="en-US" altLang="ru-RU" sz="2000">
                <a:solidFill>
                  <a:schemeClr val="bg1"/>
                </a:solidFill>
              </a:rPr>
              <a:t>Text here</a:t>
            </a:r>
          </a:p>
          <a:p>
            <a:pPr eaLnBrk="1" hangingPunct="1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altLang="ru-RU" sz="2000">
                <a:solidFill>
                  <a:schemeClr val="bg1"/>
                </a:solidFill>
              </a:rPr>
              <a:t> </a:t>
            </a:r>
            <a:r>
              <a:rPr lang="en-US" altLang="ru-RU" sz="200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8438" name="Прямоугольник 9"/>
          <p:cNvSpPr>
            <a:spLocks noChangeArrowheads="1"/>
          </p:cNvSpPr>
          <p:nvPr/>
        </p:nvSpPr>
        <p:spPr bwMode="auto">
          <a:xfrm>
            <a:off x="6134100" y="3498850"/>
            <a:ext cx="20320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altLang="ru-RU" sz="2000">
                <a:solidFill>
                  <a:schemeClr val="bg1"/>
                </a:solidFill>
              </a:rPr>
              <a:t> </a:t>
            </a:r>
            <a:r>
              <a:rPr lang="en-US" altLang="ru-RU" sz="2000">
                <a:solidFill>
                  <a:schemeClr val="bg1"/>
                </a:solidFill>
              </a:rPr>
              <a:t>Text here</a:t>
            </a:r>
          </a:p>
          <a:p>
            <a:pPr eaLnBrk="1" hangingPunct="1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altLang="ru-RU" sz="2000">
                <a:solidFill>
                  <a:schemeClr val="bg1"/>
                </a:solidFill>
              </a:rPr>
              <a:t> </a:t>
            </a:r>
            <a:r>
              <a:rPr lang="en-US" altLang="ru-RU" sz="2000">
                <a:solidFill>
                  <a:schemeClr val="bg1"/>
                </a:solidFill>
              </a:rPr>
              <a:t>Text here</a:t>
            </a:r>
          </a:p>
          <a:p>
            <a:pPr eaLnBrk="1" hangingPunct="1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altLang="ru-RU" sz="2000">
                <a:solidFill>
                  <a:schemeClr val="bg1"/>
                </a:solidFill>
              </a:rPr>
              <a:t> </a:t>
            </a:r>
            <a:r>
              <a:rPr lang="en-US" altLang="ru-RU" sz="2000">
                <a:solidFill>
                  <a:schemeClr val="bg1"/>
                </a:solidFill>
              </a:rPr>
              <a:t>Text here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93675"/>
            <a:ext cx="10160000" cy="539750"/>
          </a:xfrm>
        </p:spPr>
        <p:txBody>
          <a:bodyPr>
            <a:normAutofit fontScale="90000"/>
          </a:bodyPr>
          <a:lstStyle/>
          <a:p>
            <a:pPr defTabSz="1015950" fontAlgn="auto">
              <a:spcAft>
                <a:spcPts val="0"/>
              </a:spcAft>
              <a:defRPr/>
            </a:pPr>
            <a:r>
              <a:rPr sz="3889"/>
              <a:t>TITLE</a:t>
            </a:r>
            <a:endParaRPr lang="ru-RU" sz="3889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79400" y="908050"/>
            <a:ext cx="9601200" cy="4397375"/>
          </a:xfrm>
        </p:spPr>
        <p:txBody>
          <a:bodyPr/>
          <a:lstStyle/>
          <a:p>
            <a:pPr defTabSz="1015950" fontAlgn="auto">
              <a:spcBef>
                <a:spcPts val="1111"/>
              </a:spcBef>
              <a:spcAft>
                <a:spcPts val="0"/>
              </a:spcAft>
              <a:defRPr/>
            </a:pPr>
            <a:r>
              <a:rPr lang="en-US"/>
              <a:t>Text on the slide.</a:t>
            </a:r>
          </a:p>
          <a:p>
            <a:pPr defTabSz="1015950" fontAlgn="auto">
              <a:spcBef>
                <a:spcPts val="1111"/>
              </a:spcBef>
              <a:spcAft>
                <a:spcPts val="0"/>
              </a:spcAft>
              <a:defRPr/>
            </a:pPr>
            <a:endParaRPr lang="en-US"/>
          </a:p>
          <a:p>
            <a:pPr defTabSz="1015950" fontAlgn="auto">
              <a:spcBef>
                <a:spcPts val="1111"/>
              </a:spcBef>
              <a:spcAft>
                <a:spcPts val="0"/>
              </a:spcAft>
              <a:defRPr/>
            </a:pPr>
            <a:r>
              <a:rPr lang="en-US"/>
              <a:t>TITLE</a:t>
            </a:r>
          </a:p>
          <a:p>
            <a:pPr defTabSz="1015950" fontAlgn="auto">
              <a:spcBef>
                <a:spcPts val="1111"/>
              </a:spcBef>
              <a:spcAft>
                <a:spcPts val="0"/>
              </a:spcAft>
              <a:defRPr/>
            </a:pPr>
            <a:r>
              <a:rPr lang="en-US"/>
              <a:t>Grant/Research Support</a:t>
            </a:r>
          </a:p>
          <a:p>
            <a:pPr lvl="1" defTabSz="1015950" fontAlgn="auto">
              <a:spcBef>
                <a:spcPts val="556"/>
              </a:spcBef>
              <a:spcAft>
                <a:spcPts val="0"/>
              </a:spcAft>
              <a:defRPr/>
            </a:pPr>
            <a:r>
              <a:rPr lang="en-US" sz="1778"/>
              <a:t>Consulting Fees/Honoraria</a:t>
            </a:r>
          </a:p>
          <a:p>
            <a:pPr lvl="2" defTabSz="1015950" fontAlgn="auto">
              <a:spcBef>
                <a:spcPts val="556"/>
              </a:spcBef>
              <a:spcAft>
                <a:spcPts val="0"/>
              </a:spcAft>
              <a:defRPr/>
            </a:pPr>
            <a:r>
              <a:rPr lang="en-US" sz="1556"/>
              <a:t>Major Stock Shareholder/Equity</a:t>
            </a:r>
          </a:p>
          <a:p>
            <a:pPr lvl="3" defTabSz="1015950" fontAlgn="auto">
              <a:spcBef>
                <a:spcPts val="556"/>
              </a:spcBef>
              <a:spcAft>
                <a:spcPts val="0"/>
              </a:spcAft>
              <a:defRPr/>
            </a:pPr>
            <a:r>
              <a:rPr lang="en-US" sz="1333"/>
              <a:t>Royalty Income</a:t>
            </a:r>
          </a:p>
          <a:p>
            <a:pPr lvl="4" defTabSz="1015950" fontAlgn="auto">
              <a:spcBef>
                <a:spcPts val="556"/>
              </a:spcBef>
              <a:spcAft>
                <a:spcPts val="0"/>
              </a:spcAft>
              <a:defRPr/>
            </a:pPr>
            <a:r>
              <a:rPr sz="1333"/>
              <a:t>Ownership/Founder</a:t>
            </a:r>
          </a:p>
          <a:p>
            <a:pPr defTabSz="1015950" fontAlgn="auto">
              <a:spcBef>
                <a:spcPts val="1111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0" y="193675"/>
            <a:ext cx="10160000" cy="539750"/>
          </a:xfrm>
        </p:spPr>
        <p:txBody>
          <a:bodyPr/>
          <a:lstStyle/>
          <a:p>
            <a:r>
              <a:rPr altLang="ru-RU" sz="3000" smtClean="0"/>
              <a:t>DISCLOSURE STATEMENT OF FINANCIAL INTEREST</a:t>
            </a:r>
            <a:endParaRPr lang="ru-RU" altLang="ru-RU" sz="3000" smtClean="0"/>
          </a:p>
        </p:txBody>
      </p:sp>
      <p:sp>
        <p:nvSpPr>
          <p:cNvPr id="8195" name="Объект 2"/>
          <p:cNvSpPr>
            <a:spLocks noGrp="1" noChangeArrowheads="1"/>
          </p:cNvSpPr>
          <p:nvPr>
            <p:ph idx="1"/>
          </p:nvPr>
        </p:nvSpPr>
        <p:spPr>
          <a:xfrm>
            <a:off x="279400" y="908050"/>
            <a:ext cx="9601200" cy="603250"/>
          </a:xfrm>
        </p:spPr>
        <p:txBody>
          <a:bodyPr/>
          <a:lstStyle/>
          <a:p>
            <a:pPr marL="252413" indent="-252413"/>
            <a:r>
              <a:rPr lang="en-US" altLang="ru-RU" smtClean="0"/>
              <a:t>Within the past 12 months, I or my spouse/partner have had a financial interest/arrangement or affiliation with the organization(s) listed below.</a:t>
            </a:r>
            <a:endParaRPr altLang="ru-RU" smtClean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1911648" y="4057633"/>
            <a:ext cx="7969651" cy="1467220"/>
          </a:xfrm>
          <a:prstGeom prst="rect">
            <a:avLst/>
          </a:prstGeom>
          <a:noFill/>
          <a:ln>
            <a:noFill/>
          </a:ln>
          <a:effectLst/>
        </p:spPr>
        <p:txBody>
          <a:bodyPr lIns="101600" tIns="50800" rIns="101600" bIns="50800" numCol="2"/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accent2"/>
              </a:buClr>
              <a:buSzPct val="100000"/>
              <a:defRPr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One</a:t>
            </a:r>
          </a:p>
          <a:p>
            <a:pPr>
              <a:buClr>
                <a:schemeClr val="accent2"/>
              </a:buClr>
              <a:buSzPct val="100000"/>
              <a:defRPr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Two</a:t>
            </a:r>
          </a:p>
          <a:p>
            <a:pPr>
              <a:buClr>
                <a:schemeClr val="accent2"/>
              </a:buClr>
              <a:buSzPct val="100000"/>
              <a:defRPr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Three</a:t>
            </a:r>
          </a:p>
          <a:p>
            <a:pPr>
              <a:buClr>
                <a:schemeClr val="accent2"/>
              </a:buClr>
              <a:buSzPct val="100000"/>
              <a:defRPr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Four</a:t>
            </a:r>
            <a:endParaRPr lang="ru-RU" sz="1778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accent2"/>
              </a:buClr>
              <a:buSzPct val="100000"/>
              <a:defRPr/>
            </a:pPr>
            <a:endParaRPr lang="en-US" sz="1778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accent2"/>
              </a:buClr>
              <a:buSzPct val="100000"/>
              <a:defRPr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Five</a:t>
            </a:r>
          </a:p>
          <a:p>
            <a:pPr>
              <a:buClr>
                <a:schemeClr val="accent2"/>
              </a:buClr>
              <a:buSzPct val="100000"/>
              <a:defRPr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Six</a:t>
            </a:r>
          </a:p>
          <a:p>
            <a:pPr>
              <a:buClr>
                <a:schemeClr val="accent2"/>
              </a:buClr>
              <a:buSzPct val="100000"/>
              <a:defRPr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Seven</a:t>
            </a:r>
            <a:endParaRPr lang="ru-RU" sz="1778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accent2"/>
              </a:buClr>
              <a:buSzPct val="100000"/>
              <a:defRPr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Eight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9400" y="3489325"/>
            <a:ext cx="9601200" cy="519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78" b="1" dirty="0">
                <a:solidFill>
                  <a:schemeClr val="accent1"/>
                </a:solidFill>
                <a:latin typeface="+mj-lt"/>
              </a:rPr>
              <a:t>COMPANY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278686" y="2093520"/>
            <a:ext cx="9602609" cy="1345936"/>
          </a:xfrm>
          <a:prstGeom prst="rect">
            <a:avLst/>
          </a:prstGeom>
          <a:noFill/>
          <a:ln>
            <a:noFill/>
          </a:ln>
          <a:effectLst/>
        </p:spPr>
        <p:txBody>
          <a:bodyPr lIns="101600" tIns="50800" rIns="101600" bIns="50800" numCol="2"/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accent2"/>
              </a:buClr>
              <a:buSzPct val="100000"/>
              <a:defRPr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Grant/Research Support</a:t>
            </a:r>
          </a:p>
          <a:p>
            <a:pPr>
              <a:buClr>
                <a:schemeClr val="accent2"/>
              </a:buClr>
              <a:buSzPct val="100000"/>
              <a:defRPr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Consulting Fees/Honoraria</a:t>
            </a:r>
          </a:p>
          <a:p>
            <a:pPr>
              <a:buClr>
                <a:schemeClr val="accent2"/>
              </a:buClr>
              <a:buSzPct val="100000"/>
              <a:defRPr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Major Stock Shareholder/Equity</a:t>
            </a:r>
          </a:p>
          <a:p>
            <a:pPr>
              <a:buClr>
                <a:schemeClr val="accent2"/>
              </a:buClr>
              <a:buSzPct val="100000"/>
              <a:defRPr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Royalty Income</a:t>
            </a:r>
          </a:p>
          <a:p>
            <a:pPr>
              <a:buClr>
                <a:schemeClr val="accent2"/>
              </a:buClr>
              <a:buSzPct val="100000"/>
              <a:defRPr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Ownership/Founder</a:t>
            </a:r>
          </a:p>
          <a:p>
            <a:pPr>
              <a:buClr>
                <a:schemeClr val="accent2"/>
              </a:buClr>
              <a:buSzPct val="100000"/>
              <a:defRPr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Intellectual Property Rights</a:t>
            </a:r>
          </a:p>
          <a:p>
            <a:pPr>
              <a:buClr>
                <a:schemeClr val="accent2"/>
              </a:buClr>
              <a:buSzPct val="100000"/>
              <a:defRPr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Other Financial Benefit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279400" y="1560513"/>
            <a:ext cx="9601200" cy="484187"/>
          </a:xfrm>
          <a:prstGeom prst="rect">
            <a:avLst/>
          </a:prstGeom>
          <a:noFill/>
          <a:ln>
            <a:noFill/>
          </a:ln>
          <a:effectLst/>
        </p:spPr>
        <p:txBody>
          <a:bodyPr lIns="101600" tIns="50800" rIns="101600" bIns="50800"/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2778" b="1" dirty="0">
                <a:solidFill>
                  <a:schemeClr val="accent1"/>
                </a:solidFill>
              </a:rPr>
              <a:t>AFFILIATION/FINANCIAL RELATIONSHIP</a:t>
            </a:r>
            <a:endParaRPr lang="ru-RU" sz="2778" b="1" kern="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0" y="193675"/>
            <a:ext cx="10160000" cy="539750"/>
          </a:xfrm>
        </p:spPr>
        <p:txBody>
          <a:bodyPr/>
          <a:lstStyle/>
          <a:p>
            <a:r>
              <a:rPr altLang="ru-RU" sz="3000" smtClean="0"/>
              <a:t>DISCLOSURE STATEMENT OF FINANCIAL INTEREST</a:t>
            </a:r>
            <a:endParaRPr lang="ru-RU" altLang="ru-RU" sz="3000" smtClean="0"/>
          </a:p>
        </p:txBody>
      </p:sp>
      <p:sp>
        <p:nvSpPr>
          <p:cNvPr id="9219" name="Объект 2"/>
          <p:cNvSpPr>
            <a:spLocks noGrp="1" noChangeArrowheads="1"/>
          </p:cNvSpPr>
          <p:nvPr>
            <p:ph idx="1"/>
          </p:nvPr>
        </p:nvSpPr>
        <p:spPr>
          <a:xfrm>
            <a:off x="279400" y="912813"/>
            <a:ext cx="9601200" cy="43926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ru-RU" smtClean="0"/>
              <a:t>I, (insert name) DO NOT have a financial interest/arrangement or affiliation with one or more organizations that could be perceived as a real or apparent conflict of interest in the context of the subject of this presentation.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hidden">
          <a:xfrm>
            <a:off x="279400" y="925513"/>
            <a:ext cx="9601200" cy="2436812"/>
          </a:xfrm>
          <a:prstGeom prst="rect">
            <a:avLst/>
          </a:prstGeom>
          <a:solidFill>
            <a:schemeClr val="tx2">
              <a:alpha val="0"/>
            </a:schemeClr>
          </a:solidFill>
          <a:ln w="31750" algn="ctr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altLang="ru-RU" sz="2222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93675"/>
            <a:ext cx="10160000" cy="539750"/>
          </a:xfrm>
        </p:spPr>
        <p:txBody>
          <a:bodyPr>
            <a:normAutofit fontScale="90000"/>
          </a:bodyPr>
          <a:lstStyle/>
          <a:p>
            <a:pPr defTabSz="1015950" fontAlgn="auto">
              <a:spcAft>
                <a:spcPts val="0"/>
              </a:spcAft>
              <a:defRPr/>
            </a:pPr>
            <a:r>
              <a:rPr altLang="ru-RU" sz="3889"/>
              <a:t>TEXT SLIDE – TITLES</a:t>
            </a:r>
            <a:endParaRPr altLang="ru-RU" sz="3889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79400" y="985838"/>
            <a:ext cx="9601200" cy="4319587"/>
          </a:xfrm>
        </p:spPr>
        <p:txBody>
          <a:bodyPr/>
          <a:lstStyle/>
          <a:p>
            <a:pPr defTabSz="1015950" fontAlgn="auto">
              <a:spcBef>
                <a:spcPts val="1111"/>
              </a:spcBef>
              <a:spcAft>
                <a:spcPts val="0"/>
              </a:spcAft>
              <a:defRPr/>
            </a:pPr>
            <a:r>
              <a:rPr lang="en-US" altLang="ru-RU">
                <a:solidFill>
                  <a:schemeClr val="accent2"/>
                </a:solidFill>
              </a:rPr>
              <a:t>Yellow</a:t>
            </a:r>
            <a:r>
              <a:rPr lang="en-US" altLang="ru-RU"/>
              <a:t> text can be used as a highlight color</a:t>
            </a:r>
          </a:p>
          <a:p>
            <a:pPr lvl="1" defTabSz="1015950" fontAlgn="auto">
              <a:spcBef>
                <a:spcPts val="556"/>
              </a:spcBef>
              <a:spcAft>
                <a:spcPts val="0"/>
              </a:spcAft>
              <a:defRPr/>
            </a:pPr>
            <a:r>
              <a:rPr lang="en-US" altLang="ru-RU" sz="1778"/>
              <a:t>No text shadows on any text</a:t>
            </a:r>
          </a:p>
          <a:p>
            <a:pPr defTabSz="1015950" fontAlgn="auto">
              <a:spcBef>
                <a:spcPts val="1111"/>
              </a:spcBef>
              <a:spcAft>
                <a:spcPts val="0"/>
              </a:spcAft>
              <a:defRPr/>
            </a:pPr>
            <a:r>
              <a:rPr lang="en-US" altLang="ru-RU" i="1"/>
              <a:t>Italics</a:t>
            </a:r>
            <a:r>
              <a:rPr lang="en-US" altLang="ru-RU"/>
              <a:t> are better to emphasize words rather than underline</a:t>
            </a:r>
          </a:p>
          <a:p>
            <a:pPr defTabSz="1015950" fontAlgn="auto">
              <a:spcBef>
                <a:spcPts val="1111"/>
              </a:spcBef>
              <a:spcAft>
                <a:spcPts val="0"/>
              </a:spcAft>
              <a:defRPr/>
            </a:pPr>
            <a:r>
              <a:rPr lang="en-US" altLang="ru-RU"/>
              <a:t>Line spacing should be 1 Line with 0.3 before each paragraph</a:t>
            </a:r>
          </a:p>
          <a:p>
            <a:pPr defTabSz="1015950" fontAlgn="auto">
              <a:spcBef>
                <a:spcPts val="1111"/>
              </a:spcBef>
              <a:spcAft>
                <a:spcPts val="0"/>
              </a:spcAft>
              <a:defRPr/>
            </a:pPr>
            <a:r>
              <a:rPr lang="en-US" altLang="ru-RU"/>
              <a:t>Set the slide transition to wipe right</a:t>
            </a:r>
          </a:p>
          <a:p>
            <a:pPr defTabSz="1015950" fontAlgn="auto">
              <a:spcBef>
                <a:spcPts val="1111"/>
              </a:spcBef>
              <a:spcAft>
                <a:spcPts val="0"/>
              </a:spcAft>
              <a:defRPr/>
            </a:pPr>
            <a:r>
              <a:rPr lang="en-US" altLang="ru-RU"/>
              <a:t>Remove unnecessary animations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93675"/>
            <a:ext cx="10160000" cy="539750"/>
          </a:xfrm>
        </p:spPr>
        <p:txBody>
          <a:bodyPr>
            <a:normAutofit fontScale="90000"/>
          </a:bodyPr>
          <a:lstStyle/>
          <a:p>
            <a:pPr defTabSz="1015950" fontAlgn="auto">
              <a:spcAft>
                <a:spcPts val="0"/>
              </a:spcAft>
              <a:defRPr/>
            </a:pPr>
            <a:r>
              <a:rPr altLang="ru-RU" sz="3889"/>
              <a:t>COLOR PALETTE</a:t>
            </a:r>
            <a:endParaRPr altLang="ru-RU" sz="3889"/>
          </a:p>
        </p:txBody>
      </p:sp>
      <p:sp>
        <p:nvSpPr>
          <p:cNvPr id="11267" name="Rectangle 79"/>
          <p:cNvSpPr>
            <a:spLocks noGrp="1" noChangeArrowheads="1"/>
          </p:cNvSpPr>
          <p:nvPr>
            <p:ph idx="1"/>
          </p:nvPr>
        </p:nvSpPr>
        <p:spPr>
          <a:xfrm>
            <a:off x="279400" y="908050"/>
            <a:ext cx="9601200" cy="43973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ru-RU" smtClean="0"/>
              <a:t>Use these colors to format all elements in the file including charts, graphic elements and tables</a:t>
            </a:r>
          </a:p>
        </p:txBody>
      </p:sp>
      <p:pic>
        <p:nvPicPr>
          <p:cNvPr id="11268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" b="658"/>
          <a:stretch>
            <a:fillRect/>
          </a:stretch>
        </p:blipFill>
        <p:spPr bwMode="auto">
          <a:xfrm>
            <a:off x="2987675" y="1522413"/>
            <a:ext cx="3633788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93675"/>
            <a:ext cx="10160000" cy="539750"/>
          </a:xfrm>
        </p:spPr>
        <p:txBody>
          <a:bodyPr>
            <a:normAutofit fontScale="90000"/>
          </a:bodyPr>
          <a:lstStyle/>
          <a:p>
            <a:pPr defTabSz="1015950" fontAlgn="auto">
              <a:spcAft>
                <a:spcPts val="0"/>
              </a:spcAft>
              <a:defRPr/>
            </a:pPr>
            <a:r>
              <a:rPr altLang="ru-RU" sz="3889"/>
              <a:t>CHARTS SLIDE</a:t>
            </a:r>
            <a:endParaRPr altLang="ru-RU" sz="3889"/>
          </a:p>
        </p:txBody>
      </p:sp>
      <p:sp>
        <p:nvSpPr>
          <p:cNvPr id="12291" name="Объект 8"/>
          <p:cNvSpPr>
            <a:spLocks noGrp="1" noChangeArrowheads="1"/>
          </p:cNvSpPr>
          <p:nvPr>
            <p:ph idx="1"/>
          </p:nvPr>
        </p:nvSpPr>
        <p:spPr>
          <a:xfrm>
            <a:off x="279400" y="908050"/>
            <a:ext cx="9601200" cy="36512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ru-RU" smtClean="0"/>
              <a:t>Subtitle text 20 pt.</a:t>
            </a:r>
            <a:endParaRPr altLang="ru-RU" smtClean="0"/>
          </a:p>
        </p:txBody>
      </p:sp>
      <p:graphicFrame>
        <p:nvGraphicFramePr>
          <p:cNvPr id="12292" name="Диаграмма 6"/>
          <p:cNvGraphicFramePr>
            <a:graphicFrameLocks/>
          </p:cNvGraphicFramePr>
          <p:nvPr/>
        </p:nvGraphicFramePr>
        <p:xfrm>
          <a:off x="1500188" y="1385888"/>
          <a:ext cx="8564562" cy="421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Chart" r:id="rId4" imgW="8565622" imgH="4212701" progId="Excel.Chart.8">
                  <p:embed/>
                </p:oleObj>
              </mc:Choice>
              <mc:Fallback>
                <p:oleObj name="Chart" r:id="rId4" imgW="8565622" imgH="4212701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1385888"/>
                        <a:ext cx="8564562" cy="421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93675"/>
            <a:ext cx="10160000" cy="539750"/>
          </a:xfrm>
        </p:spPr>
        <p:txBody>
          <a:bodyPr>
            <a:normAutofit fontScale="90000"/>
          </a:bodyPr>
          <a:lstStyle/>
          <a:p>
            <a:pPr defTabSz="1015950" fontAlgn="auto">
              <a:spcAft>
                <a:spcPts val="0"/>
              </a:spcAft>
              <a:defRPr/>
            </a:pPr>
            <a:r>
              <a:rPr altLang="ru-RU" sz="3889"/>
              <a:t>TABLE SLIDE</a:t>
            </a:r>
            <a:endParaRPr altLang="ru-RU" sz="3889"/>
          </a:p>
        </p:txBody>
      </p:sp>
      <p:sp>
        <p:nvSpPr>
          <p:cNvPr id="14339" name="Объект 8"/>
          <p:cNvSpPr>
            <a:spLocks noGrp="1" noChangeArrowheads="1"/>
          </p:cNvSpPr>
          <p:nvPr>
            <p:ph idx="1"/>
          </p:nvPr>
        </p:nvSpPr>
        <p:spPr>
          <a:xfrm>
            <a:off x="279400" y="908050"/>
            <a:ext cx="9601200" cy="439737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ru-RU" smtClean="0"/>
              <a:t>Subtitle text 20 pt.</a:t>
            </a:r>
            <a:endParaRPr altLang="ru-RU" smtClean="0"/>
          </a:p>
        </p:txBody>
      </p:sp>
      <p:graphicFrame>
        <p:nvGraphicFramePr>
          <p:cNvPr id="6" name="Group 42"/>
          <p:cNvGraphicFramePr>
            <a:graphicFrameLocks noGrp="1"/>
          </p:cNvGraphicFramePr>
          <p:nvPr/>
        </p:nvGraphicFramePr>
        <p:xfrm>
          <a:off x="279400" y="1577975"/>
          <a:ext cx="9601200" cy="3892550"/>
        </p:xfrm>
        <a:graphic>
          <a:graphicData uri="http://schemas.openxmlformats.org/drawingml/2006/table">
            <a:tbl>
              <a:tblPr/>
              <a:tblGrid>
                <a:gridCol w="4012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3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2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1915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ru-RU" altLang="ru-RU" sz="1800" b="0" i="0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DCA </a:t>
                      </a:r>
                      <a:b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381</a:t>
                      </a:r>
                    </a:p>
                  </a:txBody>
                  <a:tcPr marL="101585" marR="101585" marT="50804" marB="5080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Stent </a:t>
                      </a:r>
                      <a:b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372</a:t>
                      </a:r>
                    </a:p>
                  </a:txBody>
                  <a:tcPr marL="101585" marR="101585" marT="50804" marB="5080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P Value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18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Late loss (mm)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L="101585" marR="101585" marT="50804" marB="5080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13.0</a:t>
                      </a:r>
                    </a:p>
                  </a:txBody>
                  <a:tcPr marL="101585" marR="101585" marT="50804" marB="5080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0.28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18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Binary restenosis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26.7</a:t>
                      </a:r>
                    </a:p>
                  </a:txBody>
                  <a:tcPr marL="101585" marR="101585" marT="50804" marB="5080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L="101585" marR="101585" marT="50804" marB="5080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0.24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18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Optimal DCA (%)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16.2</a:t>
                      </a:r>
                    </a:p>
                  </a:txBody>
                  <a:tcPr marL="101585" marR="101585" marT="50804" marB="5080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L="101585" marR="101585" marT="50804" marB="5080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0.39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18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TVR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L="101585" marR="101585" marT="50804" marB="5080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23.0</a:t>
                      </a:r>
                    </a:p>
                  </a:txBody>
                  <a:tcPr marL="101585" marR="101585" marT="50804" marB="5080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1915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12-Month TVF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(death, MI, TVR) (%)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23.9</a:t>
                      </a:r>
                    </a:p>
                  </a:txBody>
                  <a:tcPr marL="101585" marR="101585" marT="50804" marB="5080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21.5</a:t>
                      </a:r>
                    </a:p>
                  </a:txBody>
                  <a:tcPr marL="101585" marR="101585" marT="50804" marB="5080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0.48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93675"/>
            <a:ext cx="10160000" cy="539750"/>
          </a:xfrm>
        </p:spPr>
        <p:txBody>
          <a:bodyPr>
            <a:normAutofit fontScale="90000"/>
          </a:bodyPr>
          <a:lstStyle/>
          <a:p>
            <a:pPr defTabSz="1015950" fontAlgn="auto">
              <a:spcAft>
                <a:spcPts val="0"/>
              </a:spcAft>
              <a:defRPr/>
            </a:pPr>
            <a:r>
              <a:rPr altLang="ru-RU" sz="3889"/>
              <a:t>SAMPLE ORG CHART</a:t>
            </a:r>
            <a:endParaRPr lang="pt-BR" altLang="ru-RU" sz="3889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hidden">
          <a:xfrm flipV="1">
            <a:off x="279400" y="1001713"/>
            <a:ext cx="4486275" cy="3349625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altLang="ru-RU" sz="3333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79400" y="1166813"/>
            <a:ext cx="4478338" cy="4191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ru-RU" sz="3333" b="1" dirty="0">
                <a:solidFill>
                  <a:schemeClr val="bg2"/>
                </a:solidFill>
                <a:latin typeface="+mj-lt"/>
              </a:rPr>
              <a:t>DESIGN</a:t>
            </a:r>
            <a:endParaRPr lang="pt-BR" altLang="ru-RU" sz="3333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79400" y="1719263"/>
            <a:ext cx="4478338" cy="2632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 fontScale="92500" lnSpcReduction="10000"/>
          </a:bodyPr>
          <a:lstStyle>
            <a:lvl1pPr marL="284163" indent="-284163"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687638" indent="-4572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31448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36020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40592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45164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Tx/>
              <a:defRPr/>
            </a:pPr>
            <a:r>
              <a:rPr lang="en-US" altLang="ru-RU" sz="1667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DESIGN: Prospective, non-randomized, single-arm, multi-center clinical evaluation of the AXXESSTM Plus Bifurcated Coronary Stent System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Tx/>
              <a:defRPr/>
            </a:pPr>
            <a:endParaRPr lang="en-US" altLang="ru-RU" sz="1667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ru-RU" sz="1667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OBJECTIVE: To evaluate the acute and long-term safety, tolerability and performance of the AXXESS Plus stent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Tx/>
              <a:defRPr/>
            </a:pPr>
            <a:endParaRPr lang="en-US" altLang="ru-RU" sz="1667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Tx/>
              <a:defRPr/>
            </a:pPr>
            <a:r>
              <a:rPr lang="en-US" altLang="ru-RU" sz="1667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PRINCIPAL INVESTIGATOR      Eberhard Grube, MD</a:t>
            </a:r>
            <a:r>
              <a:rPr lang="ru-RU" altLang="ru-RU" sz="1667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ru-RU" sz="1667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Helios Heart </a:t>
            </a:r>
            <a:r>
              <a:rPr lang="en-US" altLang="ru-RU" sz="1667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Center,Egburg</a:t>
            </a:r>
            <a:r>
              <a:rPr lang="en-US" altLang="ru-RU" sz="1667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, Germany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095875" y="995363"/>
            <a:ext cx="4784725" cy="51117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139 patients enrolled between July and December 2004 in 13 clinical sites in Europe, South America and New Zealand</a:t>
            </a: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7408863" y="1506538"/>
            <a:ext cx="0" cy="817562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7408863" y="2019300"/>
            <a:ext cx="696912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8105775" y="1870075"/>
            <a:ext cx="1774825" cy="27146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ru-RU" sz="1167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 patients not stented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5105400" y="2328863"/>
            <a:ext cx="4775200" cy="29845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136 patients with AXXESS conical stent implanted</a:t>
            </a: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flipH="1">
            <a:off x="7313613" y="2628900"/>
            <a:ext cx="0" cy="239713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6127750" y="2868613"/>
            <a:ext cx="2687638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H="1">
            <a:off x="8815388" y="2868613"/>
            <a:ext cx="0" cy="95567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6127750" y="2868613"/>
            <a:ext cx="11113" cy="1871662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7762875" y="3841750"/>
            <a:ext cx="2117725" cy="70802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Angiographic follow-up at 6 months in 92.6% (N=126)</a:t>
            </a: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4926013" y="3484563"/>
            <a:ext cx="2403475" cy="50165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6 months in 99.3% (N=135)</a:t>
            </a: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5076825" y="4759325"/>
            <a:ext cx="2195513" cy="50165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12 months in 96.3% (N=131)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-Color">
  <a:themeElements>
    <a:clrScheme name="Theme-Color">
      <a:dk1>
        <a:srgbClr val="31599C"/>
      </a:dk1>
      <a:lt1>
        <a:srgbClr val="FAD5E5"/>
      </a:lt1>
      <a:dk2>
        <a:srgbClr val="000000"/>
      </a:dk2>
      <a:lt2>
        <a:srgbClr val="FFFFFF"/>
      </a:lt2>
      <a:accent1>
        <a:srgbClr val="FF4747"/>
      </a:accent1>
      <a:accent2>
        <a:srgbClr val="FFFF11"/>
      </a:accent2>
      <a:accent3>
        <a:srgbClr val="006934"/>
      </a:accent3>
      <a:accent4>
        <a:srgbClr val="FFC000"/>
      </a:accent4>
      <a:accent5>
        <a:srgbClr val="FFFECF"/>
      </a:accent5>
      <a:accent6>
        <a:srgbClr val="00B0F0"/>
      </a:accent6>
      <a:hlink>
        <a:srgbClr val="CE1867"/>
      </a:hlink>
      <a:folHlink>
        <a:srgbClr val="C00000"/>
      </a:folHlink>
    </a:clrScheme>
    <a:fontScheme name="Другая 1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Clr>
            <a:schemeClr val="bg2"/>
          </a:buClr>
          <a:buSzTx/>
          <a:defRPr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Theme-Color 1">
        <a:dk1>
          <a:srgbClr val="000000"/>
        </a:dk1>
        <a:lt1>
          <a:srgbClr val="FAD5E5"/>
        </a:lt1>
        <a:dk2>
          <a:srgbClr val="31599C"/>
        </a:dk2>
        <a:lt2>
          <a:srgbClr val="FFFFFF"/>
        </a:lt2>
        <a:accent1>
          <a:srgbClr val="FF4747"/>
        </a:accent1>
        <a:accent2>
          <a:srgbClr val="FFFF11"/>
        </a:accent2>
        <a:accent3>
          <a:srgbClr val="ADB5CB"/>
        </a:accent3>
        <a:accent4>
          <a:srgbClr val="D6B6C3"/>
        </a:accent4>
        <a:accent5>
          <a:srgbClr val="FFB1B1"/>
        </a:accent5>
        <a:accent6>
          <a:srgbClr val="E7E70E"/>
        </a:accent6>
        <a:hlink>
          <a:srgbClr val="CE1867"/>
        </a:hlink>
        <a:folHlink>
          <a:srgbClr val="C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1192</TotalTime>
  <Words>408</Words>
  <Application>Microsoft Office PowerPoint</Application>
  <PresentationFormat>Произвольный</PresentationFormat>
  <Paragraphs>94</Paragraphs>
  <Slides>11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Tahoma</vt:lpstr>
      <vt:lpstr>Verdana</vt:lpstr>
      <vt:lpstr>Open Sans</vt:lpstr>
      <vt:lpstr>Arial</vt:lpstr>
      <vt:lpstr>Calibri</vt:lpstr>
      <vt:lpstr>Theme-Color</vt:lpstr>
      <vt:lpstr>Диаграмма Microsoft Excel</vt:lpstr>
      <vt:lpstr>TOPIC Tahoma 38 PT</vt:lpstr>
      <vt:lpstr>TITLE</vt:lpstr>
      <vt:lpstr>DISCLOSURE STATEMENT OF FINANCIAL INTEREST</vt:lpstr>
      <vt:lpstr>DISCLOSURE STATEMENT OF FINANCIAL INTEREST</vt:lpstr>
      <vt:lpstr>TEXT SLIDE – TITLES</vt:lpstr>
      <vt:lpstr>COLOR PALETTE</vt:lpstr>
      <vt:lpstr>CHARTS SLIDE</vt:lpstr>
      <vt:lpstr>TABLE SLIDE</vt:lpstr>
      <vt:lpstr>SAMPLE ORG CHART</vt:lpstr>
      <vt:lpstr>SAMPLE LINE CHART</vt:lpstr>
      <vt:lpstr>PHOTOS &amp; BULLETED 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User</cp:lastModifiedBy>
  <cp:revision>180</cp:revision>
  <dcterms:created xsi:type="dcterms:W3CDTF">2018-04-02T14:44:39Z</dcterms:created>
  <dcterms:modified xsi:type="dcterms:W3CDTF">2025-02-14T12:20:16Z</dcterms:modified>
</cp:coreProperties>
</file>